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6" r:id="rId2"/>
    <p:sldId id="264" r:id="rId3"/>
    <p:sldId id="272" r:id="rId4"/>
    <p:sldId id="265" r:id="rId5"/>
    <p:sldId id="260" r:id="rId6"/>
    <p:sldId id="267" r:id="rId7"/>
    <p:sldId id="268" r:id="rId8"/>
    <p:sldId id="269" r:id="rId9"/>
    <p:sldId id="270" r:id="rId10"/>
    <p:sldId id="271" r:id="rId11"/>
    <p:sldId id="256" r:id="rId12"/>
    <p:sldId id="26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van der Avoort" initials="LvdA" lastIdx="2" clrIdx="0">
    <p:extLst>
      <p:ext uri="{19B8F6BF-5375-455C-9EA6-DF929625EA0E}">
        <p15:presenceInfo xmlns:p15="http://schemas.microsoft.com/office/powerpoint/2012/main" userId="S-1-5-21-2602360281-2727791147-4248037531-222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4F1770B0-36B5-4496-A515-249C563BAF9E}"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16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B0370F2-252A-442D-A7C5-FD468FA178B4}" type="datetimeFigureOut">
              <a:rPr lang="nl-NL" smtClean="0"/>
              <a:t>28-2-2021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52757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442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21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3286969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72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0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292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46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327643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0370F2-252A-442D-A7C5-FD468FA178B4}" type="datetimeFigureOut">
              <a:rPr lang="nl-NL" smtClean="0"/>
              <a:t>28-2-2021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770B0-36B5-4496-A515-249C563BAF9E}"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5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B0370F2-252A-442D-A7C5-FD468FA178B4}" type="datetimeFigureOut">
              <a:rPr lang="nl-NL" smtClean="0"/>
              <a:t>28-2-2021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07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B0370F2-252A-442D-A7C5-FD468FA178B4}" type="datetimeFigureOut">
              <a:rPr lang="nl-NL" smtClean="0"/>
              <a:t>28-2-2021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F1770B0-36B5-4496-A515-249C563BAF9E}"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81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B0370F2-252A-442D-A7C5-FD468FA178B4}" type="datetimeFigureOut">
              <a:rPr lang="nl-NL" smtClean="0"/>
              <a:t>28-2-2021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F1770B0-36B5-4496-A515-249C563BAF9E}"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88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370F2-252A-442D-A7C5-FD468FA178B4}" type="datetimeFigureOut">
              <a:rPr lang="nl-NL" smtClean="0"/>
              <a:t>28-2-2021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298260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B0370F2-252A-442D-A7C5-FD468FA178B4}" type="datetimeFigureOut">
              <a:rPr lang="nl-NL" smtClean="0"/>
              <a:t>28-2-2021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602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B0370F2-252A-442D-A7C5-FD468FA178B4}" type="datetimeFigureOut">
              <a:rPr lang="nl-NL" smtClean="0"/>
              <a:t>28-2-2021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770B0-36B5-4496-A515-249C563BAF9E}" type="slidenum">
              <a:rPr lang="nl-NL" smtClean="0"/>
              <a:t>‹nr.›</a:t>
            </a:fld>
            <a:endParaRPr lang="nl-NL"/>
          </a:p>
        </p:txBody>
      </p:sp>
    </p:spTree>
    <p:extLst>
      <p:ext uri="{BB962C8B-B14F-4D97-AF65-F5344CB8AC3E}">
        <p14:creationId xmlns:p14="http://schemas.microsoft.com/office/powerpoint/2010/main" val="400635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0370F2-252A-442D-A7C5-FD468FA178B4}" type="datetimeFigureOut">
              <a:rPr lang="nl-NL" smtClean="0"/>
              <a:t>28-2-2021</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1770B0-36B5-4496-A515-249C563BAF9E}" type="slidenum">
              <a:rPr lang="nl-NL" smtClean="0"/>
              <a:t>‹nr.›</a:t>
            </a:fld>
            <a:endParaRPr lang="nl-NL"/>
          </a:p>
        </p:txBody>
      </p:sp>
    </p:spTree>
    <p:extLst>
      <p:ext uri="{BB962C8B-B14F-4D97-AF65-F5344CB8AC3E}">
        <p14:creationId xmlns:p14="http://schemas.microsoft.com/office/powerpoint/2010/main" val="11372120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eg"/><Relationship Id="rId5" Type="http://schemas.openxmlformats.org/officeDocument/2006/relationships/slideLayout" Target="../slideLayouts/slideLayout6.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zdf.de/kinder/logo/wetter-276.html" TargetMode="External"/><Relationship Id="rId2" Type="http://schemas.openxmlformats.org/officeDocument/2006/relationships/hyperlink" Target="https://www.zdf.de/nachrichten/wetter" TargetMode="External"/><Relationship Id="rId1" Type="http://schemas.openxmlformats.org/officeDocument/2006/relationships/slideLayout" Target="../slideLayouts/slideLayout6.xml"/><Relationship Id="rId6" Type="http://schemas.openxmlformats.org/officeDocument/2006/relationships/hyperlink" Target="https://www.skiamade.com/de/Live-info/Wetter" TargetMode="External"/><Relationship Id="rId5" Type="http://schemas.openxmlformats.org/officeDocument/2006/relationships/hyperlink" Target="https://www.sivakids.de/wetter-kinder/" TargetMode="External"/><Relationship Id="rId4" Type="http://schemas.openxmlformats.org/officeDocument/2006/relationships/hyperlink" Target="https://www.skiinfo.de/oesterreich/wetter.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media" Target="../media/media4.m4a"/><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llkommen Stock Illustrations – 155 Willkommen Stock Illustrations,  Vectors &amp; Clipart - Dreamstime">
            <a:extLst>
              <a:ext uri="{FF2B5EF4-FFF2-40B4-BE49-F238E27FC236}">
                <a16:creationId xmlns:a16="http://schemas.microsoft.com/office/drawing/2014/main" id="{98C9FC80-101F-494F-AAD9-E53E805A0A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446" y="824328"/>
            <a:ext cx="7620000" cy="5067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Willkommen">
            <a:hlinkClick r:id="" action="ppaction://media"/>
            <a:extLst>
              <a:ext uri="{FF2B5EF4-FFF2-40B4-BE49-F238E27FC236}">
                <a16:creationId xmlns:a16="http://schemas.microsoft.com/office/drawing/2014/main" id="{C9FB5151-FE2A-4E5A-9D9F-977FE8D5DC5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pic>
        <p:nvPicPr>
          <p:cNvPr id="3" name="Welkom">
            <a:hlinkClick r:id="" action="ppaction://media"/>
            <a:extLst>
              <a:ext uri="{FF2B5EF4-FFF2-40B4-BE49-F238E27FC236}">
                <a16:creationId xmlns:a16="http://schemas.microsoft.com/office/drawing/2014/main" id="{C625E89B-B496-4F58-91D1-0E4234C2311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210461" y="4542808"/>
            <a:ext cx="487363" cy="487363"/>
          </a:xfrm>
          <a:prstGeom prst="rect">
            <a:avLst/>
          </a:prstGeom>
        </p:spPr>
      </p:pic>
    </p:spTree>
    <p:extLst>
      <p:ext uri="{BB962C8B-B14F-4D97-AF65-F5344CB8AC3E}">
        <p14:creationId xmlns:p14="http://schemas.microsoft.com/office/powerpoint/2010/main" val="4040649698"/>
      </p:ext>
    </p:extLst>
  </p:cSld>
  <p:clrMapOvr>
    <a:masterClrMapping/>
  </p:clrMapOvr>
  <mc:AlternateContent xmlns:mc="http://schemas.openxmlformats.org/markup-compatibility/2006">
    <mc:Choice xmlns:p14="http://schemas.microsoft.com/office/powerpoint/2010/main" Requires="p14">
      <p:transition spd="slow" p14:dur="2000" advTm="10969"/>
    </mc:Choice>
    <mc:Fallback>
      <p:transition spd="slow" advTm="10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52" fill="hold"/>
                                        <p:tgtEl>
                                          <p:spTgt spid="2"/>
                                        </p:tgtEl>
                                      </p:cBhvr>
                                    </p:cmd>
                                  </p:childTnLst>
                                </p:cTn>
                              </p:par>
                            </p:childTnLst>
                          </p:cTn>
                        </p:par>
                        <p:par>
                          <p:cTn id="7" fill="hold">
                            <p:stCondLst>
                              <p:cond delay="4352"/>
                            </p:stCondLst>
                            <p:childTnLst>
                              <p:par>
                                <p:cTn id="8" presetID="1" presetClass="mediacall" presetSubtype="0" fill="hold" nodeType="afterEffect">
                                  <p:stCondLst>
                                    <p:cond delay="0"/>
                                  </p:stCondLst>
                                  <p:childTnLst>
                                    <p:cmd type="call" cmd="playFrom(0.0)">
                                      <p:cBhvr>
                                        <p:cTn id="9" dur="109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1DB050D-39A3-46BE-AE39-0B955DDC7CB2}"/>
              </a:ext>
            </a:extLst>
          </p:cNvPr>
          <p:cNvSpPr/>
          <p:nvPr/>
        </p:nvSpPr>
        <p:spPr>
          <a:xfrm>
            <a:off x="1642369" y="2974019"/>
            <a:ext cx="7963270" cy="646331"/>
          </a:xfrm>
          <a:prstGeom prst="rect">
            <a:avLst/>
          </a:prstGeom>
        </p:spPr>
        <p:txBody>
          <a:bodyPr wrap="square">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De overige lessen zijn bedoeld voor het ontwerpen van je weerbericht</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870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B018DF-03CC-408F-8E50-55317B2737CB}"/>
              </a:ext>
            </a:extLst>
          </p:cNvPr>
          <p:cNvSpPr txBox="1"/>
          <p:nvPr/>
        </p:nvSpPr>
        <p:spPr>
          <a:xfrm>
            <a:off x="1704513" y="1358285"/>
            <a:ext cx="8549196" cy="4287914"/>
          </a:xfrm>
          <a:prstGeom prst="rect">
            <a:avLst/>
          </a:prstGeom>
          <a:noFill/>
        </p:spPr>
        <p:txBody>
          <a:bodyPr wrap="square" rtlCol="0">
            <a:spAutoFit/>
          </a:bodyPr>
          <a:lstStyle/>
          <a:p>
            <a:endParaRPr lang="nl-NL" dirty="0"/>
          </a:p>
        </p:txBody>
      </p:sp>
      <p:sp>
        <p:nvSpPr>
          <p:cNvPr id="6" name="Titel 5">
            <a:extLst>
              <a:ext uri="{FF2B5EF4-FFF2-40B4-BE49-F238E27FC236}">
                <a16:creationId xmlns:a16="http://schemas.microsoft.com/office/drawing/2014/main" id="{1B809B1F-B6F6-4D58-BA17-63A272B5DFFD}"/>
              </a:ext>
            </a:extLst>
          </p:cNvPr>
          <p:cNvSpPr>
            <a:spLocks noGrp="1"/>
          </p:cNvSpPr>
          <p:nvPr>
            <p:ph type="title"/>
          </p:nvPr>
        </p:nvSpPr>
        <p:spPr/>
        <p:txBody>
          <a:bodyPr/>
          <a:lstStyle/>
          <a:p>
            <a:r>
              <a:rPr lang="nl-NL" dirty="0" err="1"/>
              <a:t>Aufgabe</a:t>
            </a:r>
            <a:r>
              <a:rPr lang="nl-NL" dirty="0"/>
              <a:t> Wetterbericht</a:t>
            </a:r>
          </a:p>
        </p:txBody>
      </p:sp>
      <p:sp>
        <p:nvSpPr>
          <p:cNvPr id="7" name="Tekstvak 6">
            <a:extLst>
              <a:ext uri="{FF2B5EF4-FFF2-40B4-BE49-F238E27FC236}">
                <a16:creationId xmlns:a16="http://schemas.microsoft.com/office/drawing/2014/main" id="{23DA2102-C402-427A-A343-F2E59F244199}"/>
              </a:ext>
            </a:extLst>
          </p:cNvPr>
          <p:cNvSpPr txBox="1"/>
          <p:nvPr/>
        </p:nvSpPr>
        <p:spPr>
          <a:xfrm>
            <a:off x="1295402" y="2351927"/>
            <a:ext cx="8381258" cy="5355312"/>
          </a:xfrm>
          <a:prstGeom prst="rect">
            <a:avLst/>
          </a:prstGeom>
          <a:noFill/>
        </p:spPr>
        <p:txBody>
          <a:bodyPr wrap="square" rtlCol="0">
            <a:spAutoFit/>
          </a:bodyPr>
          <a:lstStyle/>
          <a:p>
            <a:r>
              <a:rPr lang="nl-NL" dirty="0" err="1"/>
              <a:t>Wer</a:t>
            </a:r>
            <a:r>
              <a:rPr lang="nl-NL" dirty="0"/>
              <a:t> </a:t>
            </a:r>
            <a:r>
              <a:rPr lang="nl-NL" dirty="0">
                <a:sym typeface="Wingdings" panose="05000000000000000000" pitchFamily="2" charset="2"/>
              </a:rPr>
              <a:t> du (</a:t>
            </a:r>
            <a:r>
              <a:rPr lang="nl-NL" dirty="0" err="1">
                <a:sym typeface="Wingdings" panose="05000000000000000000" pitchFamily="2" charset="2"/>
              </a:rPr>
              <a:t>oder</a:t>
            </a:r>
            <a:r>
              <a:rPr lang="nl-NL" dirty="0">
                <a:sym typeface="Wingdings" panose="05000000000000000000" pitchFamily="2" charset="2"/>
              </a:rPr>
              <a:t> </a:t>
            </a:r>
            <a:r>
              <a:rPr lang="nl-NL" dirty="0" err="1">
                <a:sym typeface="Wingdings" panose="05000000000000000000" pitchFamily="2" charset="2"/>
              </a:rPr>
              <a:t>zusammen</a:t>
            </a:r>
            <a:r>
              <a:rPr lang="nl-NL" dirty="0">
                <a:sym typeface="Wingdings" panose="05000000000000000000" pitchFamily="2" charset="2"/>
              </a:rPr>
              <a:t>)</a:t>
            </a:r>
          </a:p>
          <a:p>
            <a:br>
              <a:rPr lang="nl-NL" dirty="0">
                <a:sym typeface="Wingdings" panose="05000000000000000000" pitchFamily="2" charset="2"/>
              </a:rPr>
            </a:br>
            <a:r>
              <a:rPr lang="nl-NL" dirty="0">
                <a:sym typeface="Wingdings" panose="05000000000000000000" pitchFamily="2" charset="2"/>
              </a:rPr>
              <a:t>Was  du </a:t>
            </a:r>
            <a:r>
              <a:rPr lang="nl-NL" dirty="0" err="1">
                <a:sym typeface="Wingdings" panose="05000000000000000000" pitchFamily="2" charset="2"/>
              </a:rPr>
              <a:t>entwirfst</a:t>
            </a:r>
            <a:r>
              <a:rPr lang="nl-NL" dirty="0">
                <a:sym typeface="Wingdings" panose="05000000000000000000" pitchFamily="2" charset="2"/>
              </a:rPr>
              <a:t> </a:t>
            </a:r>
            <a:r>
              <a:rPr lang="nl-NL" dirty="0" err="1">
                <a:sym typeface="Wingdings" panose="05000000000000000000" pitchFamily="2" charset="2"/>
              </a:rPr>
              <a:t>ein</a:t>
            </a:r>
            <a:r>
              <a:rPr lang="nl-NL" dirty="0">
                <a:sym typeface="Wingdings" panose="05000000000000000000" pitchFamily="2" charset="2"/>
              </a:rPr>
              <a:t> Wetterbericht </a:t>
            </a:r>
            <a:r>
              <a:rPr lang="nl-NL" dirty="0" err="1">
                <a:sym typeface="Wingdings" panose="05000000000000000000" pitchFamily="2" charset="2"/>
              </a:rPr>
              <a:t>und</a:t>
            </a:r>
            <a:r>
              <a:rPr lang="nl-NL" dirty="0">
                <a:sym typeface="Wingdings" panose="05000000000000000000" pitchFamily="2" charset="2"/>
              </a:rPr>
              <a:t> </a:t>
            </a:r>
            <a:r>
              <a:rPr lang="nl-NL" dirty="0" err="1">
                <a:sym typeface="Wingdings" panose="05000000000000000000" pitchFamily="2" charset="2"/>
              </a:rPr>
              <a:t>presentierst</a:t>
            </a:r>
            <a:r>
              <a:rPr lang="nl-NL" dirty="0">
                <a:sym typeface="Wingdings" panose="05000000000000000000" pitchFamily="2" charset="2"/>
              </a:rPr>
              <a:t> es</a:t>
            </a:r>
          </a:p>
          <a:p>
            <a:endParaRPr lang="nl-NL" dirty="0">
              <a:sym typeface="Wingdings" panose="05000000000000000000" pitchFamily="2" charset="2"/>
            </a:endParaRPr>
          </a:p>
          <a:p>
            <a:r>
              <a:rPr lang="nl-NL" dirty="0" err="1">
                <a:sym typeface="Wingdings" panose="05000000000000000000" pitchFamily="2" charset="2"/>
              </a:rPr>
              <a:t>Wann</a:t>
            </a:r>
            <a:r>
              <a:rPr lang="nl-NL" dirty="0">
                <a:sym typeface="Wingdings" panose="05000000000000000000" pitchFamily="2" charset="2"/>
              </a:rPr>
              <a:t>  </a:t>
            </a:r>
            <a:r>
              <a:rPr lang="nl-NL" dirty="0" err="1">
                <a:sym typeface="Wingdings" panose="05000000000000000000" pitchFamily="2" charset="2"/>
              </a:rPr>
              <a:t>Freitag</a:t>
            </a:r>
            <a:r>
              <a:rPr lang="nl-NL" dirty="0">
                <a:sym typeface="Wingdings" panose="05000000000000000000" pitchFamily="2" charset="2"/>
              </a:rPr>
              <a:t> 27 </a:t>
            </a:r>
            <a:r>
              <a:rPr lang="nl-NL" dirty="0" err="1">
                <a:sym typeface="Wingdings" panose="05000000000000000000" pitchFamily="2" charset="2"/>
              </a:rPr>
              <a:t>März</a:t>
            </a:r>
            <a:r>
              <a:rPr lang="nl-NL" dirty="0">
                <a:sym typeface="Wingdings" panose="05000000000000000000" pitchFamily="2" charset="2"/>
              </a:rPr>
              <a:t> (deadline) </a:t>
            </a:r>
            <a:r>
              <a:rPr lang="nl-NL" dirty="0" err="1">
                <a:sym typeface="Wingdings" panose="05000000000000000000" pitchFamily="2" charset="2"/>
              </a:rPr>
              <a:t>Ihr</a:t>
            </a:r>
            <a:r>
              <a:rPr lang="nl-NL" dirty="0">
                <a:sym typeface="Wingdings" panose="05000000000000000000" pitchFamily="2" charset="2"/>
              </a:rPr>
              <a:t> </a:t>
            </a:r>
            <a:r>
              <a:rPr lang="nl-NL" dirty="0" err="1">
                <a:sym typeface="Wingdings" panose="05000000000000000000" pitchFamily="2" charset="2"/>
              </a:rPr>
              <a:t>arbeitet</a:t>
            </a:r>
            <a:r>
              <a:rPr lang="nl-NL" dirty="0">
                <a:sym typeface="Wingdings" panose="05000000000000000000" pitchFamily="2" charset="2"/>
              </a:rPr>
              <a:t> in die </a:t>
            </a:r>
            <a:r>
              <a:rPr lang="nl-NL" dirty="0" err="1">
                <a:sym typeface="Wingdings" panose="05000000000000000000" pitchFamily="2" charset="2"/>
              </a:rPr>
              <a:t>Unterrichtsstunden</a:t>
            </a:r>
            <a:r>
              <a:rPr lang="nl-NL" dirty="0">
                <a:sym typeface="Wingdings" panose="05000000000000000000" pitchFamily="2" charset="2"/>
              </a:rPr>
              <a:t> </a:t>
            </a:r>
            <a:r>
              <a:rPr lang="nl-NL" dirty="0" err="1">
                <a:sym typeface="Wingdings" panose="05000000000000000000" pitchFamily="2" charset="2"/>
              </a:rPr>
              <a:t>dran</a:t>
            </a:r>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Wie  	</a:t>
            </a:r>
            <a:r>
              <a:rPr lang="nl-NL" dirty="0" err="1">
                <a:sym typeface="Wingdings" panose="05000000000000000000" pitchFamily="2" charset="2"/>
              </a:rPr>
              <a:t>Alleine</a:t>
            </a:r>
            <a:r>
              <a:rPr lang="nl-NL" dirty="0">
                <a:sym typeface="Wingdings" panose="05000000000000000000" pitchFamily="2" charset="2"/>
              </a:rPr>
              <a:t> </a:t>
            </a:r>
            <a:r>
              <a:rPr lang="nl-NL" dirty="0" err="1">
                <a:sym typeface="Wingdings" panose="05000000000000000000" pitchFamily="2" charset="2"/>
              </a:rPr>
              <a:t>oder</a:t>
            </a:r>
            <a:r>
              <a:rPr lang="nl-NL" dirty="0">
                <a:sym typeface="Wingdings" panose="05000000000000000000" pitchFamily="2" charset="2"/>
              </a:rPr>
              <a:t> </a:t>
            </a:r>
            <a:r>
              <a:rPr lang="nl-NL" dirty="0" err="1">
                <a:sym typeface="Wingdings" panose="05000000000000000000" pitchFamily="2" charset="2"/>
              </a:rPr>
              <a:t>zu</a:t>
            </a:r>
            <a:r>
              <a:rPr lang="nl-NL" dirty="0">
                <a:sym typeface="Wingdings" panose="05000000000000000000" pitchFamily="2" charset="2"/>
              </a:rPr>
              <a:t> zweit</a:t>
            </a:r>
          </a:p>
          <a:p>
            <a:pPr lvl="2"/>
            <a:r>
              <a:rPr lang="nl-NL" dirty="0">
                <a:sym typeface="Wingdings" panose="05000000000000000000" pitchFamily="2" charset="2"/>
              </a:rPr>
              <a:t>Podcast, Video </a:t>
            </a:r>
            <a:r>
              <a:rPr lang="nl-NL" dirty="0" err="1">
                <a:sym typeface="Wingdings" panose="05000000000000000000" pitchFamily="2" charset="2"/>
              </a:rPr>
              <a:t>oder</a:t>
            </a:r>
            <a:r>
              <a:rPr lang="nl-NL" dirty="0">
                <a:sym typeface="Wingdings" panose="05000000000000000000" pitchFamily="2" charset="2"/>
              </a:rPr>
              <a:t> Presentation. (andere </a:t>
            </a:r>
            <a:r>
              <a:rPr lang="nl-NL" dirty="0" err="1">
                <a:sym typeface="Wingdings" panose="05000000000000000000" pitchFamily="2" charset="2"/>
              </a:rPr>
              <a:t>Ideen</a:t>
            </a:r>
            <a:r>
              <a:rPr lang="nl-NL" dirty="0">
                <a:sym typeface="Wingdings" panose="05000000000000000000" pitchFamily="2" charset="2"/>
              </a:rPr>
              <a:t>???)</a:t>
            </a:r>
          </a:p>
          <a:p>
            <a:r>
              <a:rPr lang="nl-NL" dirty="0">
                <a:sym typeface="Wingdings" panose="05000000000000000000" pitchFamily="2" charset="2"/>
              </a:rPr>
              <a:t>		Wetterbericht Holland</a:t>
            </a:r>
          </a:p>
          <a:p>
            <a:r>
              <a:rPr lang="nl-NL" dirty="0">
                <a:sym typeface="Wingdings" panose="05000000000000000000" pitchFamily="2" charset="2"/>
              </a:rPr>
              <a:t>		Wetterbericht Deutschland 	</a:t>
            </a:r>
          </a:p>
          <a:p>
            <a:r>
              <a:rPr lang="nl-NL" dirty="0">
                <a:sym typeface="Wingdings" panose="05000000000000000000" pitchFamily="2" charset="2"/>
              </a:rPr>
              <a:t>		Wetterbericht </a:t>
            </a:r>
            <a:r>
              <a:rPr lang="nl-NL" dirty="0" err="1"/>
              <a:t>Österreich</a:t>
            </a:r>
            <a:r>
              <a:rPr lang="nl-NL" dirty="0"/>
              <a:t>/ Schweiz</a:t>
            </a:r>
            <a:br>
              <a:rPr lang="nl-NL" dirty="0"/>
            </a:br>
            <a:br>
              <a:rPr lang="nl-NL" dirty="0"/>
            </a:br>
            <a:r>
              <a:rPr lang="nl-NL" dirty="0" err="1"/>
              <a:t>Warum</a:t>
            </a:r>
            <a:r>
              <a:rPr lang="nl-NL" dirty="0"/>
              <a:t> </a:t>
            </a:r>
            <a:r>
              <a:rPr lang="nl-NL" dirty="0">
                <a:sym typeface="Wingdings" panose="05000000000000000000" pitchFamily="2" charset="2"/>
              </a:rPr>
              <a:t> du </a:t>
            </a:r>
            <a:r>
              <a:rPr lang="nl-NL" dirty="0" err="1">
                <a:sym typeface="Wingdings" panose="05000000000000000000" pitchFamily="2" charset="2"/>
              </a:rPr>
              <a:t>kannst</a:t>
            </a:r>
            <a:r>
              <a:rPr lang="nl-NL" dirty="0">
                <a:sym typeface="Wingdings" panose="05000000000000000000" pitchFamily="2" charset="2"/>
              </a:rPr>
              <a:t> das Wetter </a:t>
            </a:r>
            <a:r>
              <a:rPr lang="nl-NL" dirty="0" err="1">
                <a:sym typeface="Wingdings" panose="05000000000000000000" pitchFamily="2" charset="2"/>
              </a:rPr>
              <a:t>beschreiben</a:t>
            </a:r>
            <a:r>
              <a:rPr lang="nl-NL" dirty="0">
                <a:sym typeface="Wingdings" panose="05000000000000000000" pitchFamily="2" charset="2"/>
              </a:rPr>
              <a:t> </a:t>
            </a:r>
            <a:r>
              <a:rPr lang="nl-NL" dirty="0" err="1">
                <a:sym typeface="Wingdings" panose="05000000000000000000" pitchFamily="2" charset="2"/>
              </a:rPr>
              <a:t>und</a:t>
            </a:r>
            <a:r>
              <a:rPr lang="nl-NL" dirty="0">
                <a:sym typeface="Wingdings" panose="05000000000000000000" pitchFamily="2" charset="2"/>
              </a:rPr>
              <a:t> </a:t>
            </a:r>
            <a:r>
              <a:rPr lang="nl-NL" dirty="0" err="1">
                <a:sym typeface="Wingdings" panose="05000000000000000000" pitchFamily="2" charset="2"/>
              </a:rPr>
              <a:t>verstehen</a:t>
            </a:r>
            <a:endParaRPr lang="nl-NL" dirty="0">
              <a:sym typeface="Wingdings" panose="05000000000000000000" pitchFamily="2" charset="2"/>
            </a:endParaRPr>
          </a:p>
          <a:p>
            <a:r>
              <a:rPr lang="nl-NL" dirty="0" err="1">
                <a:sym typeface="Wingdings" panose="05000000000000000000" pitchFamily="2" charset="2"/>
              </a:rPr>
              <a:t>Wielange</a:t>
            </a:r>
            <a:r>
              <a:rPr lang="nl-NL" dirty="0">
                <a:sym typeface="Wingdings" panose="05000000000000000000" pitchFamily="2" charset="2"/>
              </a:rPr>
              <a:t>  3-5 Min</a:t>
            </a:r>
          </a:p>
          <a:p>
            <a:endParaRPr lang="nl-NL" dirty="0">
              <a:sym typeface="Wingdings" panose="05000000000000000000" pitchFamily="2" charset="2"/>
            </a:endParaRPr>
          </a:p>
          <a:p>
            <a:br>
              <a:rPr lang="nl-NL" dirty="0">
                <a:sym typeface="Wingdings" panose="05000000000000000000" pitchFamily="2" charset="2"/>
              </a:rPr>
            </a:br>
            <a:br>
              <a:rPr lang="nl-NL" dirty="0">
                <a:sym typeface="Wingdings" panose="05000000000000000000" pitchFamily="2" charset="2"/>
              </a:rPr>
            </a:br>
            <a:br>
              <a:rPr lang="nl-NL" dirty="0">
                <a:sym typeface="Wingdings" panose="05000000000000000000" pitchFamily="2" charset="2"/>
              </a:rPr>
            </a:br>
            <a:endParaRPr lang="nl-NL" dirty="0"/>
          </a:p>
        </p:txBody>
      </p:sp>
      <p:sp>
        <p:nvSpPr>
          <p:cNvPr id="9" name="Tekstballon: ovaal 8">
            <a:extLst>
              <a:ext uri="{FF2B5EF4-FFF2-40B4-BE49-F238E27FC236}">
                <a16:creationId xmlns:a16="http://schemas.microsoft.com/office/drawing/2014/main" id="{C9F1FA03-099A-4610-8796-D7644C1EACB6}"/>
              </a:ext>
            </a:extLst>
          </p:cNvPr>
          <p:cNvSpPr/>
          <p:nvPr/>
        </p:nvSpPr>
        <p:spPr>
          <a:xfrm rot="913269">
            <a:off x="8922796" y="2945484"/>
            <a:ext cx="2165413" cy="190426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err="1">
                <a:sym typeface="Wingdings" panose="05000000000000000000" pitchFamily="2" charset="2"/>
              </a:rPr>
              <a:t>Tipp</a:t>
            </a:r>
            <a:r>
              <a:rPr lang="nl-NL" sz="2000" dirty="0">
                <a:sym typeface="Wingdings" panose="05000000000000000000" pitchFamily="2" charset="2"/>
              </a:rPr>
              <a:t>  </a:t>
            </a:r>
            <a:r>
              <a:rPr lang="nl-NL" sz="2000" dirty="0" err="1">
                <a:sym typeface="Wingdings" panose="05000000000000000000" pitchFamily="2" charset="2"/>
              </a:rPr>
              <a:t>Kreativität</a:t>
            </a:r>
            <a:r>
              <a:rPr lang="nl-NL" sz="2000" dirty="0">
                <a:sym typeface="Wingdings" panose="05000000000000000000" pitchFamily="2" charset="2"/>
              </a:rPr>
              <a:t> </a:t>
            </a:r>
            <a:r>
              <a:rPr lang="nl-NL" sz="2000" dirty="0" err="1">
                <a:sym typeface="Wingdings" panose="05000000000000000000" pitchFamily="2" charset="2"/>
              </a:rPr>
              <a:t>wird</a:t>
            </a:r>
            <a:r>
              <a:rPr lang="nl-NL" sz="2000" dirty="0">
                <a:sym typeface="Wingdings" panose="05000000000000000000" pitchFamily="2" charset="2"/>
              </a:rPr>
              <a:t> </a:t>
            </a:r>
            <a:r>
              <a:rPr lang="nl-NL" sz="2000" dirty="0" err="1">
                <a:sym typeface="Wingdings" panose="05000000000000000000" pitchFamily="2" charset="2"/>
              </a:rPr>
              <a:t>belohnt</a:t>
            </a:r>
            <a:r>
              <a:rPr lang="nl-NL" sz="2000" dirty="0">
                <a:sym typeface="Wingdings" panose="05000000000000000000" pitchFamily="2" charset="2"/>
              </a:rPr>
              <a:t>. </a:t>
            </a:r>
            <a:endParaRPr lang="nl-NL" sz="2000" dirty="0"/>
          </a:p>
        </p:txBody>
      </p:sp>
    </p:spTree>
    <p:extLst>
      <p:ext uri="{BB962C8B-B14F-4D97-AF65-F5344CB8AC3E}">
        <p14:creationId xmlns:p14="http://schemas.microsoft.com/office/powerpoint/2010/main" val="416758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AA5A1-6A12-4AF3-8FF9-C7BEA41E99CD}"/>
              </a:ext>
            </a:extLst>
          </p:cNvPr>
          <p:cNvSpPr>
            <a:spLocks noGrp="1"/>
          </p:cNvSpPr>
          <p:nvPr>
            <p:ph type="title"/>
          </p:nvPr>
        </p:nvSpPr>
        <p:spPr/>
        <p:txBody>
          <a:bodyPr>
            <a:normAutofit/>
          </a:bodyPr>
          <a:lstStyle/>
          <a:p>
            <a:r>
              <a:rPr lang="nl-NL" dirty="0" err="1"/>
              <a:t>Inspiration</a:t>
            </a:r>
            <a:endParaRPr lang="nl-NL" dirty="0"/>
          </a:p>
        </p:txBody>
      </p:sp>
      <p:sp>
        <p:nvSpPr>
          <p:cNvPr id="3" name="Rechthoek 2">
            <a:extLst>
              <a:ext uri="{FF2B5EF4-FFF2-40B4-BE49-F238E27FC236}">
                <a16:creationId xmlns:a16="http://schemas.microsoft.com/office/drawing/2014/main" id="{5346B349-F486-40A7-9FFA-2039E9B78C82}"/>
              </a:ext>
            </a:extLst>
          </p:cNvPr>
          <p:cNvSpPr/>
          <p:nvPr/>
        </p:nvSpPr>
        <p:spPr>
          <a:xfrm>
            <a:off x="1438182" y="2459114"/>
            <a:ext cx="8744505" cy="4862870"/>
          </a:xfrm>
          <a:prstGeom prst="rect">
            <a:avLst/>
          </a:prstGeom>
        </p:spPr>
        <p:txBody>
          <a:bodyPr wrap="square">
            <a:spAutoFit/>
          </a:bodyPr>
          <a:lstStyle/>
          <a:p>
            <a:pPr marL="285750" indent="-285750">
              <a:buFont typeface="Wingdings" panose="05000000000000000000" pitchFamily="2" charset="2"/>
              <a:buChar char="v"/>
            </a:pPr>
            <a:r>
              <a:rPr lang="nl-NL" sz="2000" b="1" dirty="0">
                <a:sym typeface="Wingdings" panose="05000000000000000000" pitchFamily="2" charset="2"/>
                <a:hlinkClick r:id="rId2"/>
              </a:rPr>
              <a:t>Noordhoff </a:t>
            </a:r>
            <a:r>
              <a:rPr lang="nl-NL" sz="2000" b="1" dirty="0" err="1">
                <a:sym typeface="Wingdings" panose="05000000000000000000" pitchFamily="2" charset="2"/>
                <a:hlinkClick r:id="rId2"/>
              </a:rPr>
              <a:t>Kapitel</a:t>
            </a:r>
            <a:r>
              <a:rPr lang="nl-NL" sz="2000" b="1" dirty="0">
                <a:sym typeface="Wingdings" panose="05000000000000000000" pitchFamily="2" charset="2"/>
                <a:hlinkClick r:id="rId2"/>
              </a:rPr>
              <a:t> </a:t>
            </a:r>
            <a:r>
              <a:rPr lang="nl-NL" sz="2000" b="1" dirty="0" err="1">
                <a:sym typeface="Wingdings" panose="05000000000000000000" pitchFamily="2" charset="2"/>
                <a:hlinkClick r:id="rId2"/>
              </a:rPr>
              <a:t>Umgebung</a:t>
            </a:r>
            <a:r>
              <a:rPr lang="nl-NL" sz="2000" dirty="0">
                <a:sym typeface="Wingdings" panose="05000000000000000000" pitchFamily="2" charset="2"/>
                <a:hlinkClick r:id="rId2"/>
              </a:rPr>
              <a:t>, </a:t>
            </a:r>
            <a:r>
              <a:rPr lang="nl-NL" sz="2000" i="1" dirty="0">
                <a:sym typeface="Wingdings" panose="05000000000000000000" pitchFamily="2" charset="2"/>
                <a:hlinkClick r:id="rId2"/>
              </a:rPr>
              <a:t>Wetter </a:t>
            </a:r>
            <a:r>
              <a:rPr lang="nl-NL" sz="2000" i="1" dirty="0" err="1">
                <a:sym typeface="Wingdings" panose="05000000000000000000" pitchFamily="2" charset="2"/>
                <a:hlinkClick r:id="rId2"/>
              </a:rPr>
              <a:t>und</a:t>
            </a:r>
            <a:r>
              <a:rPr lang="nl-NL" sz="2000" i="1" dirty="0">
                <a:sym typeface="Wingdings" panose="05000000000000000000" pitchFamily="2" charset="2"/>
                <a:hlinkClick r:id="rId2"/>
              </a:rPr>
              <a:t> </a:t>
            </a:r>
            <a:r>
              <a:rPr lang="nl-NL" sz="2000" i="1" dirty="0" err="1">
                <a:sym typeface="Wingdings" panose="05000000000000000000" pitchFamily="2" charset="2"/>
                <a:hlinkClick r:id="rId2"/>
              </a:rPr>
              <a:t>Umgebung</a:t>
            </a:r>
            <a:r>
              <a:rPr lang="nl-NL" sz="2000" i="1" dirty="0">
                <a:sym typeface="Wingdings" panose="05000000000000000000" pitchFamily="2" charset="2"/>
                <a:hlinkClick r:id="rId2"/>
              </a:rPr>
              <a:t> (</a:t>
            </a:r>
            <a:r>
              <a:rPr lang="nl-NL" sz="2000" b="1" i="1" dirty="0">
                <a:sym typeface="Wingdings" panose="05000000000000000000" pitchFamily="2" charset="2"/>
                <a:hlinkClick r:id="rId2"/>
              </a:rPr>
              <a:t>F </a:t>
            </a:r>
            <a:r>
              <a:rPr lang="nl-NL" sz="2000" b="1" i="1" dirty="0" err="1">
                <a:sym typeface="Wingdings" panose="05000000000000000000" pitchFamily="2" charset="2"/>
                <a:hlinkClick r:id="rId2"/>
              </a:rPr>
              <a:t>Sprechen</a:t>
            </a:r>
            <a:r>
              <a:rPr lang="nl-NL" sz="2000" i="1" dirty="0">
                <a:sym typeface="Wingdings" panose="05000000000000000000" pitchFamily="2" charset="2"/>
                <a:hlinkClick r:id="rId2"/>
              </a:rPr>
              <a:t>) </a:t>
            </a:r>
            <a:r>
              <a:rPr lang="nl-NL" sz="2000" dirty="0" err="1">
                <a:sym typeface="Wingdings" panose="05000000000000000000" pitchFamily="2" charset="2"/>
                <a:hlinkClick r:id="rId2"/>
              </a:rPr>
              <a:t>Aufgabe</a:t>
            </a:r>
            <a:r>
              <a:rPr lang="nl-NL" sz="2000" dirty="0">
                <a:sym typeface="Wingdings" panose="05000000000000000000" pitchFamily="2" charset="2"/>
                <a:hlinkClick r:id="rId2"/>
              </a:rPr>
              <a:t> 27</a:t>
            </a:r>
          </a:p>
          <a:p>
            <a:endParaRPr lang="nl-NL" sz="2000" dirty="0">
              <a:sym typeface="Wingdings" panose="05000000000000000000" pitchFamily="2" charset="2"/>
              <a:hlinkClick r:id="rId2"/>
            </a:endParaRPr>
          </a:p>
          <a:p>
            <a:pPr marL="285750" indent="-285750">
              <a:buFont typeface="Wingdings" panose="05000000000000000000" pitchFamily="2" charset="2"/>
              <a:buChar char="v"/>
            </a:pPr>
            <a:r>
              <a:rPr lang="nl-NL" sz="2000" b="1" dirty="0" err="1">
                <a:sym typeface="Wingdings" panose="05000000000000000000" pitchFamily="2" charset="2"/>
                <a:hlinkClick r:id="rId2"/>
              </a:rPr>
              <a:t>Webseite</a:t>
            </a:r>
            <a:r>
              <a:rPr lang="nl-NL" sz="2000" b="1" dirty="0">
                <a:sym typeface="Wingdings" panose="05000000000000000000" pitchFamily="2" charset="2"/>
                <a:hlinkClick r:id="rId2"/>
              </a:rPr>
              <a:t> </a:t>
            </a:r>
          </a:p>
          <a:p>
            <a:r>
              <a:rPr lang="nl-NL" sz="2000" dirty="0">
                <a:sym typeface="Wingdings" panose="05000000000000000000" pitchFamily="2" charset="2"/>
                <a:hlinkClick r:id="rId2"/>
              </a:rPr>
              <a:t>https://www.zdf.de/nachrichten/wetter</a:t>
            </a:r>
            <a:endParaRPr lang="nl-NL" sz="2000" dirty="0">
              <a:sym typeface="Wingdings" panose="05000000000000000000" pitchFamily="2" charset="2"/>
            </a:endParaRPr>
          </a:p>
          <a:p>
            <a:endParaRPr lang="nl-NL" sz="2000" dirty="0">
              <a:sym typeface="Wingdings" panose="05000000000000000000" pitchFamily="2" charset="2"/>
            </a:endParaRPr>
          </a:p>
          <a:p>
            <a:r>
              <a:rPr lang="nl-NL" sz="2000" dirty="0">
                <a:sym typeface="Wingdings" panose="05000000000000000000" pitchFamily="2" charset="2"/>
                <a:hlinkClick r:id="rId3"/>
              </a:rPr>
              <a:t>https://www.zdf.de/kinder/logo/wetter-276.html</a:t>
            </a:r>
            <a:endParaRPr lang="nl-NL" sz="2000" dirty="0">
              <a:sym typeface="Wingdings" panose="05000000000000000000" pitchFamily="2" charset="2"/>
            </a:endParaRPr>
          </a:p>
          <a:p>
            <a:endParaRPr lang="nl-NL" sz="2000" dirty="0">
              <a:sym typeface="Wingdings" panose="05000000000000000000" pitchFamily="2" charset="2"/>
            </a:endParaRPr>
          </a:p>
          <a:p>
            <a:r>
              <a:rPr lang="nl-NL" sz="2000" dirty="0">
                <a:sym typeface="Wingdings" panose="05000000000000000000" pitchFamily="2" charset="2"/>
                <a:hlinkClick r:id="rId4"/>
              </a:rPr>
              <a:t>https://www.skiinfo.de/oesterreich/wetter.html</a:t>
            </a:r>
            <a:endParaRPr lang="nl-NL" sz="2000" dirty="0">
              <a:sym typeface="Wingdings" panose="05000000000000000000" pitchFamily="2" charset="2"/>
            </a:endParaRPr>
          </a:p>
          <a:p>
            <a:endParaRPr lang="nl-NL" sz="2000" dirty="0">
              <a:sym typeface="Wingdings" panose="05000000000000000000" pitchFamily="2" charset="2"/>
            </a:endParaRPr>
          </a:p>
          <a:p>
            <a:r>
              <a:rPr lang="nl-NL" sz="2000" dirty="0">
                <a:sym typeface="Wingdings" panose="05000000000000000000" pitchFamily="2" charset="2"/>
                <a:hlinkClick r:id="rId5"/>
              </a:rPr>
              <a:t>https://www.sivakids.de/wetter-kinder/</a:t>
            </a:r>
            <a:endParaRPr lang="nl-NL" sz="2000" dirty="0">
              <a:sym typeface="Wingdings" panose="05000000000000000000" pitchFamily="2" charset="2"/>
            </a:endParaRPr>
          </a:p>
          <a:p>
            <a:endParaRPr lang="nl-NL" sz="2000" dirty="0">
              <a:sym typeface="Wingdings" panose="05000000000000000000" pitchFamily="2" charset="2"/>
            </a:endParaRPr>
          </a:p>
          <a:p>
            <a:r>
              <a:rPr lang="nl-NL" dirty="0">
                <a:sym typeface="Wingdings" panose="05000000000000000000" pitchFamily="2" charset="2"/>
                <a:hlinkClick r:id="rId6"/>
              </a:rPr>
              <a:t>https://www.skiamade.com/de/Live-info/Wetter</a:t>
            </a:r>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p:txBody>
      </p:sp>
    </p:spTree>
    <p:extLst>
      <p:ext uri="{BB962C8B-B14F-4D97-AF65-F5344CB8AC3E}">
        <p14:creationId xmlns:p14="http://schemas.microsoft.com/office/powerpoint/2010/main" val="252493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99620-3069-4B0B-9F2B-FA6E9437F2F2}"/>
              </a:ext>
            </a:extLst>
          </p:cNvPr>
          <p:cNvSpPr>
            <a:spLocks noGrp="1"/>
          </p:cNvSpPr>
          <p:nvPr>
            <p:ph type="title"/>
          </p:nvPr>
        </p:nvSpPr>
        <p:spPr/>
        <p:txBody>
          <a:bodyPr/>
          <a:lstStyle/>
          <a:p>
            <a:r>
              <a:rPr lang="nl-NL" dirty="0" err="1"/>
              <a:t>Fragen</a:t>
            </a:r>
            <a:r>
              <a:rPr lang="nl-NL" dirty="0"/>
              <a:t>?</a:t>
            </a:r>
          </a:p>
        </p:txBody>
      </p:sp>
      <p:pic>
        <p:nvPicPr>
          <p:cNvPr id="3074" name="Picture 2" descr="Ihre Fragen | Change2be">
            <a:extLst>
              <a:ext uri="{FF2B5EF4-FFF2-40B4-BE49-F238E27FC236}">
                <a16:creationId xmlns:a16="http://schemas.microsoft.com/office/drawing/2014/main" id="{409B20AD-221A-4757-9689-B34BAAB2B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244" y="2544331"/>
            <a:ext cx="7655511" cy="358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51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80C38-32D8-481F-8B35-ED30837AA61E}"/>
              </a:ext>
            </a:extLst>
          </p:cNvPr>
          <p:cNvSpPr>
            <a:spLocks noGrp="1"/>
          </p:cNvSpPr>
          <p:nvPr>
            <p:ph type="title"/>
          </p:nvPr>
        </p:nvSpPr>
        <p:spPr/>
        <p:txBody>
          <a:bodyPr/>
          <a:lstStyle/>
          <a:p>
            <a:endParaRPr lang="de-DE"/>
          </a:p>
        </p:txBody>
      </p:sp>
      <p:pic>
        <p:nvPicPr>
          <p:cNvPr id="1026" name="Picture 2" descr="Das Wetter &amp; Wettervorhersage | Deutsch lernen| The weather in German -  YouTube">
            <a:extLst>
              <a:ext uri="{FF2B5EF4-FFF2-40B4-BE49-F238E27FC236}">
                <a16:creationId xmlns:a16="http://schemas.microsoft.com/office/drawing/2014/main" id="{A4C19CBB-4880-4848-B8E4-931B38E3F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7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1347F-0442-4C2B-8D8F-69CF6412E36A}"/>
              </a:ext>
            </a:extLst>
          </p:cNvPr>
          <p:cNvSpPr>
            <a:spLocks noGrp="1"/>
          </p:cNvSpPr>
          <p:nvPr>
            <p:ph type="title"/>
          </p:nvPr>
        </p:nvSpPr>
        <p:spPr/>
        <p:txBody>
          <a:bodyPr/>
          <a:lstStyle/>
          <a:p>
            <a:r>
              <a:rPr lang="nl-NL" dirty="0"/>
              <a:t>Introductie Wikiwijs</a:t>
            </a:r>
            <a:endParaRPr lang="de-DE" dirty="0"/>
          </a:p>
        </p:txBody>
      </p:sp>
      <p:pic>
        <p:nvPicPr>
          <p:cNvPr id="4" name="Opgenomen geluid">
            <a:hlinkClick r:id="" action="ppaction://media"/>
            <a:extLst>
              <a:ext uri="{FF2B5EF4-FFF2-40B4-BE49-F238E27FC236}">
                <a16:creationId xmlns:a16="http://schemas.microsoft.com/office/drawing/2014/main" id="{159D972E-1447-47AB-9B68-1FB8BB518A59}"/>
              </a:ext>
            </a:extLst>
          </p:cNvPr>
          <p:cNvPicPr>
            <a:picLocks noChangeAspect="1"/>
          </p:cNvPicPr>
          <p:nvPr>
            <a:audioFile r:link="rId1"/>
            <p:extLst>
              <p:ext uri="{DAA4B4D4-6D71-4841-9C94-3DE7FCFB9230}">
                <p14:media xmlns:p14="http://schemas.microsoft.com/office/powerpoint/2010/main" r:embed="rId2">
                  <p14:trim end="16297.3378"/>
                </p14:media>
              </p:ext>
            </p:extLst>
          </p:nvPr>
        </p:nvPicPr>
        <p:blipFill>
          <a:blip r:embed="rId6"/>
          <a:stretch>
            <a:fillRect/>
          </a:stretch>
        </p:blipFill>
        <p:spPr>
          <a:xfrm>
            <a:off x="5851523" y="3185318"/>
            <a:ext cx="487363" cy="487363"/>
          </a:xfrm>
          <a:prstGeom prst="rect">
            <a:avLst/>
          </a:prstGeom>
        </p:spPr>
      </p:pic>
      <p:pic>
        <p:nvPicPr>
          <p:cNvPr id="5" name="Opgenomen geluid">
            <a:hlinkClick r:id="" action="ppaction://media"/>
            <a:extLst>
              <a:ext uri="{FF2B5EF4-FFF2-40B4-BE49-F238E27FC236}">
                <a16:creationId xmlns:a16="http://schemas.microsoft.com/office/drawing/2014/main" id="{9411E357-54C0-41B9-AAAC-E0F86F3EF673}"/>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51524" y="3948005"/>
            <a:ext cx="487363" cy="487363"/>
          </a:xfrm>
          <a:prstGeom prst="rect">
            <a:avLst/>
          </a:prstGeom>
        </p:spPr>
      </p:pic>
      <p:sp>
        <p:nvSpPr>
          <p:cNvPr id="7" name="Pijl: rechts 6">
            <a:extLst>
              <a:ext uri="{FF2B5EF4-FFF2-40B4-BE49-F238E27FC236}">
                <a16:creationId xmlns:a16="http://schemas.microsoft.com/office/drawing/2014/main" id="{71B0B491-D029-424F-9DEB-3E8A762EB582}"/>
              </a:ext>
            </a:extLst>
          </p:cNvPr>
          <p:cNvSpPr/>
          <p:nvPr/>
        </p:nvSpPr>
        <p:spPr>
          <a:xfrm>
            <a:off x="4607511" y="3185318"/>
            <a:ext cx="861134" cy="487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ijl: rechts 7">
            <a:extLst>
              <a:ext uri="{FF2B5EF4-FFF2-40B4-BE49-F238E27FC236}">
                <a16:creationId xmlns:a16="http://schemas.microsoft.com/office/drawing/2014/main" id="{7A7BD2D4-EDC1-4C5E-9905-888B00B24613}"/>
              </a:ext>
            </a:extLst>
          </p:cNvPr>
          <p:cNvSpPr/>
          <p:nvPr/>
        </p:nvSpPr>
        <p:spPr>
          <a:xfrm>
            <a:off x="4607511" y="3948005"/>
            <a:ext cx="861134" cy="487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kstvak 8">
            <a:extLst>
              <a:ext uri="{FF2B5EF4-FFF2-40B4-BE49-F238E27FC236}">
                <a16:creationId xmlns:a16="http://schemas.microsoft.com/office/drawing/2014/main" id="{DECEC206-A709-4ECC-87F3-1EEB3607F87D}"/>
              </a:ext>
            </a:extLst>
          </p:cNvPr>
          <p:cNvSpPr txBox="1"/>
          <p:nvPr/>
        </p:nvSpPr>
        <p:spPr>
          <a:xfrm>
            <a:off x="5592932" y="3275860"/>
            <a:ext cx="115410" cy="369332"/>
          </a:xfrm>
          <a:prstGeom prst="rect">
            <a:avLst/>
          </a:prstGeom>
          <a:noFill/>
        </p:spPr>
        <p:txBody>
          <a:bodyPr wrap="square" rtlCol="0">
            <a:spAutoFit/>
          </a:bodyPr>
          <a:lstStyle/>
          <a:p>
            <a:r>
              <a:rPr lang="nl-NL" dirty="0"/>
              <a:t>1</a:t>
            </a:r>
            <a:endParaRPr lang="de-DE" dirty="0"/>
          </a:p>
        </p:txBody>
      </p:sp>
      <p:sp>
        <p:nvSpPr>
          <p:cNvPr id="10" name="Tekstvak 9">
            <a:extLst>
              <a:ext uri="{FF2B5EF4-FFF2-40B4-BE49-F238E27FC236}">
                <a16:creationId xmlns:a16="http://schemas.microsoft.com/office/drawing/2014/main" id="{F726F69F-6E76-4145-B2B9-3C4781C9BBA3}"/>
              </a:ext>
            </a:extLst>
          </p:cNvPr>
          <p:cNvSpPr txBox="1"/>
          <p:nvPr/>
        </p:nvSpPr>
        <p:spPr>
          <a:xfrm>
            <a:off x="5579046" y="4007020"/>
            <a:ext cx="258591" cy="369332"/>
          </a:xfrm>
          <a:prstGeom prst="rect">
            <a:avLst/>
          </a:prstGeom>
          <a:noFill/>
        </p:spPr>
        <p:txBody>
          <a:bodyPr wrap="square" rtlCol="0">
            <a:spAutoFit/>
          </a:bodyPr>
          <a:lstStyle/>
          <a:p>
            <a:r>
              <a:rPr lang="nl-NL" dirty="0"/>
              <a:t>2</a:t>
            </a:r>
            <a:endParaRPr lang="de-DE" dirty="0"/>
          </a:p>
        </p:txBody>
      </p:sp>
    </p:spTree>
    <p:extLst>
      <p:ext uri="{BB962C8B-B14F-4D97-AF65-F5344CB8AC3E}">
        <p14:creationId xmlns:p14="http://schemas.microsoft.com/office/powerpoint/2010/main" val="2609944892"/>
      </p:ext>
    </p:extLst>
  </p:cSld>
  <p:clrMapOvr>
    <a:masterClrMapping/>
  </p:clrMapOvr>
  <mc:AlternateContent xmlns:mc="http://schemas.openxmlformats.org/markup-compatibility/2006">
    <mc:Choice xmlns:p14="http://schemas.microsoft.com/office/powerpoint/2010/main" Requires="p14">
      <p:transition spd="slow" p14:dur="2000" advTm="74998"/>
    </mc:Choice>
    <mc:Fallback>
      <p:transition spd="slow" advTm="74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24" fill="hold"/>
                                        <p:tgtEl>
                                          <p:spTgt spid="4"/>
                                        </p:tgtEl>
                                      </p:cBhvr>
                                    </p:cmd>
                                  </p:childTnLst>
                                </p:cTn>
                              </p:par>
                            </p:childTnLst>
                          </p:cTn>
                        </p:par>
                        <p:par>
                          <p:cTn id="7" fill="hold">
                            <p:stCondLst>
                              <p:cond delay="30524"/>
                            </p:stCondLst>
                            <p:childTnLst>
                              <p:par>
                                <p:cTn id="8" presetID="1" presetClass="mediacall" presetSubtype="0" fill="hold" nodeType="afterEffect">
                                  <p:stCondLst>
                                    <p:cond delay="0"/>
                                  </p:stCondLst>
                                  <p:childTnLst>
                                    <p:cmd type="call" cmd="playFrom(0.0)">
                                      <p:cBhvr>
                                        <p:cTn id="9" dur="220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E4249-C1D2-43BC-80DF-614EC57F3728}"/>
              </a:ext>
            </a:extLst>
          </p:cNvPr>
          <p:cNvSpPr>
            <a:spLocks noGrp="1"/>
          </p:cNvSpPr>
          <p:nvPr>
            <p:ph type="title"/>
          </p:nvPr>
        </p:nvSpPr>
        <p:spPr/>
        <p:txBody>
          <a:bodyPr>
            <a:normAutofit fontScale="90000"/>
          </a:bodyPr>
          <a:lstStyle/>
          <a:p>
            <a:r>
              <a:rPr lang="nl-NL" dirty="0"/>
              <a:t>Introductie nieuw periodedoel</a:t>
            </a:r>
            <a:br>
              <a:rPr lang="nl-NL" dirty="0"/>
            </a:br>
            <a:r>
              <a:rPr lang="nl-NL" dirty="0"/>
              <a:t>Das Wetterbericht</a:t>
            </a:r>
            <a:endParaRPr lang="de-DE" dirty="0"/>
          </a:p>
        </p:txBody>
      </p:sp>
      <p:sp>
        <p:nvSpPr>
          <p:cNvPr id="3" name="Tekstvak 2">
            <a:extLst>
              <a:ext uri="{FF2B5EF4-FFF2-40B4-BE49-F238E27FC236}">
                <a16:creationId xmlns:a16="http://schemas.microsoft.com/office/drawing/2014/main" id="{DDC0F945-A30D-497A-A556-EE39D12424FB}"/>
              </a:ext>
            </a:extLst>
          </p:cNvPr>
          <p:cNvSpPr txBox="1"/>
          <p:nvPr/>
        </p:nvSpPr>
        <p:spPr>
          <a:xfrm>
            <a:off x="1393794" y="3364637"/>
            <a:ext cx="8851037" cy="1477328"/>
          </a:xfrm>
          <a:prstGeom prst="rect">
            <a:avLst/>
          </a:prstGeom>
          <a:noFill/>
        </p:spPr>
        <p:txBody>
          <a:bodyPr wrap="square" rtlCol="0">
            <a:spAutoFit/>
          </a:bodyPr>
          <a:lstStyle/>
          <a:p>
            <a:r>
              <a:rPr lang="nl-NL" dirty="0"/>
              <a:t>Doel: </a:t>
            </a:r>
            <a:br>
              <a:rPr lang="nl-NL" dirty="0"/>
            </a:br>
            <a:br>
              <a:rPr lang="nl-NL" dirty="0"/>
            </a:br>
            <a:r>
              <a:rPr lang="nl-NL" dirty="0"/>
              <a:t>Aan het einde van dit periodedoel kun je een weerbericht in het Duits ontwerpen en presenteren. Je maakt hierbij gebruik van de woorden en opdrachten die je tijdens de verschillende lessen leert en aangeboden krijgt.  </a:t>
            </a:r>
            <a:endParaRPr lang="de-DE" dirty="0"/>
          </a:p>
        </p:txBody>
      </p:sp>
    </p:spTree>
    <p:extLst>
      <p:ext uri="{BB962C8B-B14F-4D97-AF65-F5344CB8AC3E}">
        <p14:creationId xmlns:p14="http://schemas.microsoft.com/office/powerpoint/2010/main" val="315421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08B82D-01D0-4E83-A136-FFB788DE1646}"/>
              </a:ext>
            </a:extLst>
          </p:cNvPr>
          <p:cNvSpPr>
            <a:spLocks noGrp="1"/>
          </p:cNvSpPr>
          <p:nvPr>
            <p:ph type="title"/>
          </p:nvPr>
        </p:nvSpPr>
        <p:spPr/>
        <p:txBody>
          <a:bodyPr/>
          <a:lstStyle/>
          <a:p>
            <a:r>
              <a:rPr lang="nl-NL" dirty="0" err="1"/>
              <a:t>Warum</a:t>
            </a:r>
            <a:r>
              <a:rPr lang="nl-NL" dirty="0"/>
              <a:t>?</a:t>
            </a:r>
          </a:p>
        </p:txBody>
      </p:sp>
      <p:sp>
        <p:nvSpPr>
          <p:cNvPr id="2" name="Tekstvak 1">
            <a:extLst>
              <a:ext uri="{FF2B5EF4-FFF2-40B4-BE49-F238E27FC236}">
                <a16:creationId xmlns:a16="http://schemas.microsoft.com/office/drawing/2014/main" id="{A8A0AE50-A7C8-4BC1-9486-6FF2FA3E8EDD}"/>
              </a:ext>
            </a:extLst>
          </p:cNvPr>
          <p:cNvSpPr txBox="1"/>
          <p:nvPr/>
        </p:nvSpPr>
        <p:spPr>
          <a:xfrm>
            <a:off x="2647025" y="3105834"/>
            <a:ext cx="6897949" cy="2031325"/>
          </a:xfrm>
          <a:prstGeom prst="rect">
            <a:avLst/>
          </a:prstGeom>
          <a:noFill/>
        </p:spPr>
        <p:txBody>
          <a:bodyPr wrap="square" rtlCol="0">
            <a:spAutoFit/>
          </a:bodyPr>
          <a:lstStyle/>
          <a:p>
            <a:pPr marL="285750" indent="-285750" algn="ctr">
              <a:buFont typeface="Wingdings" panose="05000000000000000000" pitchFamily="2" charset="2"/>
              <a:buChar char="ü"/>
            </a:pPr>
            <a:r>
              <a:rPr lang="nl-NL" dirty="0"/>
              <a:t>Omdat het handig is als je in Duitsland, Oostenrijk of Zwitserland op wintersport of vakantie bent en je wilt weten hoe het weer wordt. </a:t>
            </a:r>
            <a:br>
              <a:rPr lang="nl-NL" dirty="0"/>
            </a:br>
            <a:endParaRPr lang="nl-NL" dirty="0"/>
          </a:p>
          <a:p>
            <a:pPr marL="285750" indent="-285750" algn="ctr">
              <a:buFont typeface="Wingdings" panose="05000000000000000000" pitchFamily="2" charset="2"/>
              <a:buChar char="ü"/>
            </a:pPr>
            <a:r>
              <a:rPr lang="nl-NL" dirty="0"/>
              <a:t>Je kunt je hierop kleden (sjaal, jas, zwemkleding, paraplu etc.) </a:t>
            </a:r>
            <a:br>
              <a:rPr lang="nl-NL" dirty="0"/>
            </a:br>
            <a:endParaRPr lang="nl-NL" dirty="0"/>
          </a:p>
          <a:p>
            <a:pPr marL="285750" indent="-285750" algn="ctr">
              <a:buFont typeface="Wingdings" panose="05000000000000000000" pitchFamily="2" charset="2"/>
              <a:buChar char="ü"/>
            </a:pPr>
            <a:r>
              <a:rPr lang="nl-NL" dirty="0"/>
              <a:t>Je kunt je activiteiten hierop aanpassen (boottocht, stadswandeling, skiën, zwemmen etc.) </a:t>
            </a:r>
            <a:endParaRPr lang="de-DE" dirty="0"/>
          </a:p>
        </p:txBody>
      </p:sp>
    </p:spTree>
    <p:extLst>
      <p:ext uri="{BB962C8B-B14F-4D97-AF65-F5344CB8AC3E}">
        <p14:creationId xmlns:p14="http://schemas.microsoft.com/office/powerpoint/2010/main" val="228930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A81A0-9CAE-4AB1-986A-F75DED536F3F}"/>
              </a:ext>
            </a:extLst>
          </p:cNvPr>
          <p:cNvSpPr>
            <a:spLocks noGrp="1"/>
          </p:cNvSpPr>
          <p:nvPr>
            <p:ph type="title"/>
          </p:nvPr>
        </p:nvSpPr>
        <p:spPr/>
        <p:txBody>
          <a:bodyPr/>
          <a:lstStyle/>
          <a:p>
            <a:r>
              <a:rPr lang="nl-NL" dirty="0"/>
              <a:t>Hoe zien de lessen eruit?</a:t>
            </a:r>
            <a:endParaRPr lang="de-DE" dirty="0"/>
          </a:p>
        </p:txBody>
      </p:sp>
      <p:sp>
        <p:nvSpPr>
          <p:cNvPr id="3" name="Tekstvak 2">
            <a:extLst>
              <a:ext uri="{FF2B5EF4-FFF2-40B4-BE49-F238E27FC236}">
                <a16:creationId xmlns:a16="http://schemas.microsoft.com/office/drawing/2014/main" id="{699AC22F-467D-46DC-AD92-024D888523C2}"/>
              </a:ext>
            </a:extLst>
          </p:cNvPr>
          <p:cNvSpPr txBox="1"/>
          <p:nvPr/>
        </p:nvSpPr>
        <p:spPr>
          <a:xfrm>
            <a:off x="1376038" y="2956264"/>
            <a:ext cx="9108489" cy="2431435"/>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Eerste les Introductie nieuw periodedoel Das Wetterbericht + introductie wikiwijs</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Bekijken Duits weerbericht</a:t>
            </a:r>
            <a:br>
              <a:rPr lang="nl-NL" dirty="0">
                <a:latin typeface="Calibri" panose="020F0502020204030204" pitchFamily="34" charset="0"/>
                <a:cs typeface="Calibri" panose="020F0502020204030204" pitchFamily="34" charset="0"/>
              </a:rPr>
            </a:br>
            <a:br>
              <a:rPr lang="nl-NL" dirty="0">
                <a:latin typeface="Calibri" panose="020F0502020204030204" pitchFamily="34" charset="0"/>
                <a:cs typeface="Calibri" panose="020F0502020204030204" pitchFamily="34" charset="0"/>
              </a:rPr>
            </a:br>
            <a:r>
              <a:rPr lang="nl-NL" sz="1600" i="1" dirty="0">
                <a:latin typeface="Calibri" panose="020F0502020204030204" pitchFamily="34" charset="0"/>
                <a:cs typeface="Calibri" panose="020F0502020204030204" pitchFamily="34" charset="0"/>
              </a:rPr>
              <a:t>Aan het einde van deze les weet je wat je moet doen om dit periodedoel voldoende af te ronden. </a:t>
            </a:r>
            <a:br>
              <a:rPr lang="nl-NL" sz="1600" i="1" dirty="0">
                <a:latin typeface="Calibri" panose="020F0502020204030204" pitchFamily="34" charset="0"/>
                <a:cs typeface="Calibri" panose="020F0502020204030204" pitchFamily="34" charset="0"/>
              </a:rPr>
            </a:br>
            <a:r>
              <a:rPr lang="nl-NL" sz="1600" i="1" dirty="0">
                <a:latin typeface="Calibri" panose="020F0502020204030204" pitchFamily="34" charset="0"/>
                <a:cs typeface="Calibri" panose="020F0502020204030204" pitchFamily="34" charset="0"/>
              </a:rPr>
              <a:t>Aan het einde van deze les weet je hoe je moet werken met wikiwijs. </a:t>
            </a:r>
            <a:br>
              <a:rPr lang="nl-NL" sz="1600" i="1" dirty="0">
                <a:latin typeface="Calibri" panose="020F0502020204030204" pitchFamily="34" charset="0"/>
                <a:cs typeface="Calibri" panose="020F0502020204030204" pitchFamily="34" charset="0"/>
              </a:rPr>
            </a:br>
            <a:r>
              <a:rPr lang="nl-NL" sz="1600" i="1" dirty="0">
                <a:latin typeface="Calibri" panose="020F0502020204030204" pitchFamily="34" charset="0"/>
                <a:cs typeface="Calibri" panose="020F0502020204030204" pitchFamily="34" charset="0"/>
              </a:rPr>
              <a:t>Aan het einde van deze les heb je kennis gemaakt met het Duitse weerbericht.</a:t>
            </a:r>
          </a:p>
          <a:p>
            <a:pPr marL="285750" indent="-285750">
              <a:buFont typeface="Arial" panose="020B0604020202020204" pitchFamily="34" charset="0"/>
              <a:buChar char="•"/>
            </a:pPr>
            <a:endParaRPr lang="nl-NL" sz="1600"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sz="1600"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39287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E4ADD90-4370-4CE8-A191-0BB0AE87ED7A}"/>
              </a:ext>
            </a:extLst>
          </p:cNvPr>
          <p:cNvSpPr txBox="1"/>
          <p:nvPr/>
        </p:nvSpPr>
        <p:spPr>
          <a:xfrm>
            <a:off x="1615734" y="2601159"/>
            <a:ext cx="9321555" cy="1169551"/>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Bij de tweede les gaan jullie zelf aan de slag met de opdrachten en informatie in Wikiwijs</a:t>
            </a:r>
          </a:p>
          <a:p>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sz="1600" i="1" dirty="0">
                <a:latin typeface="Calibri" panose="020F0502020204030204" pitchFamily="34" charset="0"/>
                <a:cs typeface="Calibri" panose="020F0502020204030204" pitchFamily="34" charset="0"/>
              </a:rPr>
              <a:t>Aan het einde van de les heb je geoefend met de verschillende Duitse begrippen rondom het weer. </a:t>
            </a:r>
            <a:endParaRPr lang="de-DE"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096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E2A7EBD-3E9A-491C-90FC-5AE7950EE39B}"/>
              </a:ext>
            </a:extLst>
          </p:cNvPr>
          <p:cNvSpPr/>
          <p:nvPr/>
        </p:nvSpPr>
        <p:spPr>
          <a:xfrm>
            <a:off x="1524000" y="2618912"/>
            <a:ext cx="9144000" cy="1200329"/>
          </a:xfrm>
          <a:prstGeom prst="rect">
            <a:avLst/>
          </a:prstGeom>
        </p:spPr>
        <p:txBody>
          <a:bodyPr wrap="square">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Bij de derde les maak je de quizopgaven en afhankelijk van de uitslag de bijpassende opdracht maken. </a:t>
            </a:r>
          </a:p>
          <a:p>
            <a:endParaRPr lang="nl-NL" dirty="0">
              <a:latin typeface="Calibri" panose="020F0502020204030204" pitchFamily="34" charset="0"/>
              <a:cs typeface="Calibri" panose="020F0502020204030204" pitchFamily="34" charset="0"/>
            </a:endParaRPr>
          </a:p>
          <a:p>
            <a:r>
              <a:rPr lang="nl-NL" i="1" dirty="0">
                <a:latin typeface="Calibri" panose="020F0502020204030204" pitchFamily="34" charset="0"/>
                <a:cs typeface="Calibri" panose="020F0502020204030204" pitchFamily="34" charset="0"/>
              </a:rPr>
              <a:t>Aan het einde van de les ken je de verschillende Duitse begrippen/zinnen rondom het weer. </a:t>
            </a:r>
            <a:endParaRPr lang="de-DE"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056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4AD0591-13D1-4B4F-BA46-649488709CA1}"/>
              </a:ext>
            </a:extLst>
          </p:cNvPr>
          <p:cNvSpPr/>
          <p:nvPr/>
        </p:nvSpPr>
        <p:spPr>
          <a:xfrm>
            <a:off x="1233995" y="2663703"/>
            <a:ext cx="9969624" cy="1200329"/>
          </a:xfrm>
          <a:prstGeom prst="rect">
            <a:avLst/>
          </a:prstGeom>
        </p:spPr>
        <p:txBody>
          <a:bodyPr wrap="square">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Bij de vierde les gaan jullie actief aan de slag met het ontwerpen van je eigen weerbericht in het Duits </a:t>
            </a:r>
          </a:p>
          <a:p>
            <a:endParaRPr lang="nl-NL" dirty="0">
              <a:latin typeface="Calibri" panose="020F0502020204030204" pitchFamily="34" charset="0"/>
              <a:cs typeface="Calibri" panose="020F0502020204030204" pitchFamily="34" charset="0"/>
            </a:endParaRPr>
          </a:p>
          <a:p>
            <a:r>
              <a:rPr lang="nl-NL" i="1" dirty="0">
                <a:latin typeface="Calibri" panose="020F0502020204030204" pitchFamily="34" charset="0"/>
                <a:cs typeface="Calibri" panose="020F0502020204030204" pitchFamily="34" charset="0"/>
              </a:rPr>
              <a:t>Aan het einde van de les heb je geoefend/ gebrainstormd met het ontwerpen van een eigen weerbericht in het Duits.  </a:t>
            </a:r>
            <a:endParaRPr lang="de-DE"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8466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0</TotalTime>
  <Words>476</Words>
  <Application>Microsoft Office PowerPoint</Application>
  <PresentationFormat>Breedbeeld</PresentationFormat>
  <Paragraphs>55</Paragraphs>
  <Slides>13</Slides>
  <Notes>0</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Garamond</vt:lpstr>
      <vt:lpstr>Wingdings</vt:lpstr>
      <vt:lpstr>Organisch</vt:lpstr>
      <vt:lpstr>PowerPoint-presentatie</vt:lpstr>
      <vt:lpstr>PowerPoint-presentatie</vt:lpstr>
      <vt:lpstr>Introductie Wikiwijs</vt:lpstr>
      <vt:lpstr>Introductie nieuw periodedoel Das Wetterbericht</vt:lpstr>
      <vt:lpstr>Warum?</vt:lpstr>
      <vt:lpstr>Hoe zien de lessen eruit?</vt:lpstr>
      <vt:lpstr>PowerPoint-presentatie</vt:lpstr>
      <vt:lpstr>PowerPoint-presentatie</vt:lpstr>
      <vt:lpstr>PowerPoint-presentatie</vt:lpstr>
      <vt:lpstr>PowerPoint-presentatie</vt:lpstr>
      <vt:lpstr>Aufgabe Wetterbericht</vt:lpstr>
      <vt:lpstr>Inspiration</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Louise van der Avoort</dc:creator>
  <cp:lastModifiedBy>Louise van der Avoort</cp:lastModifiedBy>
  <cp:revision>66</cp:revision>
  <dcterms:created xsi:type="dcterms:W3CDTF">2020-11-17T13:37:48Z</dcterms:created>
  <dcterms:modified xsi:type="dcterms:W3CDTF">2021-02-28T14:58:24Z</dcterms:modified>
</cp:coreProperties>
</file>